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sldIdLst>
    <p:sldId id="256" r:id="rId2"/>
    <p:sldId id="276" r:id="rId3"/>
    <p:sldId id="301" r:id="rId4"/>
    <p:sldId id="278" r:id="rId5"/>
    <p:sldId id="279" r:id="rId6"/>
    <p:sldId id="280" r:id="rId7"/>
    <p:sldId id="289" r:id="rId8"/>
    <p:sldId id="303" r:id="rId9"/>
    <p:sldId id="302" r:id="rId10"/>
    <p:sldId id="282" r:id="rId11"/>
    <p:sldId id="283" r:id="rId12"/>
    <p:sldId id="290" r:id="rId13"/>
    <p:sldId id="284" r:id="rId14"/>
    <p:sldId id="291" r:id="rId15"/>
    <p:sldId id="286" r:id="rId16"/>
    <p:sldId id="288" r:id="rId17"/>
    <p:sldId id="292" r:id="rId18"/>
    <p:sldId id="285" r:id="rId19"/>
    <p:sldId id="293" r:id="rId20"/>
    <p:sldId id="294" r:id="rId21"/>
    <p:sldId id="297" r:id="rId22"/>
    <p:sldId id="295" r:id="rId23"/>
    <p:sldId id="298" r:id="rId24"/>
    <p:sldId id="296" r:id="rId25"/>
    <p:sldId id="299" r:id="rId26"/>
    <p:sldId id="30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 Adkins" initials="MA" lastIdx="1" clrIdx="0">
    <p:extLst>
      <p:ext uri="{19B8F6BF-5375-455C-9EA6-DF929625EA0E}">
        <p15:presenceInfo xmlns:p15="http://schemas.microsoft.com/office/powerpoint/2012/main" userId="a027bffc356b7a0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2020-01-21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99460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2020-01-21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123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2020-01-21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6193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2020-01-21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9966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2020-01-21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2929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2020-01-21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9654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2020-01-21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8296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2020-01-21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44678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2020-01-21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80470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2020-01-21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0853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2020-01-21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9990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2020-01-21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726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2020-01-21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6730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2020-01-21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088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2020-01-21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2254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2020-01-21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1180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1ADE90B9-7C2D-4E91-8540-97D52A8FB34B}" type="datetimeFigureOut">
              <a:rPr lang="en-CA" smtClean="0"/>
              <a:t>2020-01-21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7808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ADE90B9-7C2D-4E91-8540-97D52A8FB34B}" type="datetimeFigureOut">
              <a:rPr lang="en-CA" smtClean="0"/>
              <a:t>2020-01-21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91108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FEE25-4BA1-431B-A602-C0DCA9C29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24871" y="2400758"/>
            <a:ext cx="4645250" cy="2056483"/>
          </a:xfrm>
        </p:spPr>
        <p:txBody>
          <a:bodyPr anchor="b">
            <a:normAutofit/>
          </a:bodyPr>
          <a:lstStyle/>
          <a:p>
            <a:pPr algn="l"/>
            <a:r>
              <a:rPr lang="en-CA" b="1" dirty="0"/>
              <a:t>Welcome,</a:t>
            </a:r>
            <a:br>
              <a:rPr lang="en-CA" b="1" dirty="0"/>
            </a:br>
            <a:r>
              <a:rPr lang="en-CA" b="1" dirty="0"/>
              <a:t>to The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40E147-EFC2-49AF-B4BA-71B5A9F3E4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9" r="3100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B93A7A-29CE-42D1-9BF7-F2742FE13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496" y="3554588"/>
            <a:ext cx="2754312" cy="31795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6D407C-872F-4AE6-A93E-DC418A3053CA}"/>
              </a:ext>
            </a:extLst>
          </p:cNvPr>
          <p:cNvSpPr txBox="1"/>
          <p:nvPr/>
        </p:nvSpPr>
        <p:spPr>
          <a:xfrm>
            <a:off x="4425067" y="5458265"/>
            <a:ext cx="4493171" cy="117608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CA" sz="2400" dirty="0"/>
              <a:t>Mark Adkins</a:t>
            </a:r>
          </a:p>
          <a:p>
            <a:r>
              <a:rPr lang="en-US" sz="2400" dirty="0"/>
              <a:t>Institute for Social Research</a:t>
            </a:r>
            <a:br>
              <a:rPr lang="en-US" sz="2400" dirty="0"/>
            </a:br>
            <a:r>
              <a:rPr lang="en-US" sz="2400" dirty="0"/>
              <a:t>York University</a:t>
            </a:r>
          </a:p>
          <a:p>
            <a:endParaRPr lang="en-US" sz="2400" dirty="0"/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700674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Dplyr</a:t>
            </a:r>
            <a:r>
              <a:rPr lang="en-CA" sz="3600" b="1" dirty="0"/>
              <a:t> – the workhorse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dplyr</a:t>
            </a:r>
            <a:r>
              <a:rPr lang="en-CA" sz="2400" dirty="0"/>
              <a:t> provides a simple set of “verb” functions that make basic data manipulation easier: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filter, select, arrange, mutate, </a:t>
            </a:r>
            <a:r>
              <a:rPr lang="en-CA" sz="2400" dirty="0" err="1"/>
              <a:t>group_by</a:t>
            </a:r>
            <a:r>
              <a:rPr lang="en-CA" sz="2400" dirty="0"/>
              <a:t>, and summarise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Each of these functions was designed to do a single job, but to do that job well!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95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Dplyr</a:t>
            </a:r>
            <a:r>
              <a:rPr lang="en-CA" sz="3600" b="1" dirty="0"/>
              <a:t> – filter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The filter function creates a subset of our data by extracting rows which meet certain criteria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For example:</a:t>
            </a:r>
            <a:br>
              <a:rPr lang="en-CA" sz="2400" dirty="0"/>
            </a:br>
            <a:r>
              <a:rPr lang="en-CA" sz="2400" dirty="0"/>
              <a:t>&gt; </a:t>
            </a:r>
            <a:r>
              <a:rPr lang="en-CA" sz="2400" dirty="0" err="1"/>
              <a:t>new_data</a:t>
            </a:r>
            <a:r>
              <a:rPr lang="en-CA" sz="2400" dirty="0"/>
              <a:t> &lt;- filter(data, </a:t>
            </a:r>
            <a:r>
              <a:rPr lang="en-CA" sz="2400" dirty="0" err="1"/>
              <a:t>first_name</a:t>
            </a:r>
            <a:r>
              <a:rPr lang="en-CA" sz="2400" dirty="0"/>
              <a:t> == “Bob”)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This creates a new </a:t>
            </a:r>
            <a:r>
              <a:rPr lang="en-CA" sz="2400" dirty="0" err="1"/>
              <a:t>tibble</a:t>
            </a:r>
            <a:r>
              <a:rPr lang="en-CA" sz="2400" dirty="0"/>
              <a:t> by going into our </a:t>
            </a:r>
            <a:r>
              <a:rPr lang="en-CA" sz="2400" dirty="0" err="1"/>
              <a:t>tibble</a:t>
            </a:r>
            <a:r>
              <a:rPr lang="en-CA" sz="2400" dirty="0"/>
              <a:t>/</a:t>
            </a:r>
            <a:r>
              <a:rPr lang="en-CA" sz="2400" dirty="0" err="1"/>
              <a:t>data.frame</a:t>
            </a:r>
            <a:r>
              <a:rPr lang="en-CA" sz="2400" dirty="0"/>
              <a:t> called “data”, finding the variable called “</a:t>
            </a:r>
            <a:r>
              <a:rPr lang="en-CA" sz="2400" dirty="0" err="1"/>
              <a:t>first_name</a:t>
            </a:r>
            <a:r>
              <a:rPr lang="en-CA" sz="2400" dirty="0"/>
              <a:t>”, and then finding all the rows with a value equal to “Bob”.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56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Dplyr</a:t>
            </a:r>
            <a:r>
              <a:rPr lang="en-CA" sz="3600" b="1" dirty="0"/>
              <a:t> – filter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Let’s practice using the superhero data set!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Begin by importing the data and taking a peak at it.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&gt; </a:t>
            </a:r>
            <a:r>
              <a:rPr lang="en-CA" sz="2400" dirty="0" err="1"/>
              <a:t>superhero_data</a:t>
            </a:r>
            <a:r>
              <a:rPr lang="en-CA" sz="2400" dirty="0"/>
              <a:t> &lt;- </a:t>
            </a:r>
            <a:r>
              <a:rPr lang="en-CA" sz="2400" dirty="0" err="1"/>
              <a:t>read_csv</a:t>
            </a:r>
            <a:r>
              <a:rPr lang="en-CA" sz="2400" dirty="0"/>
              <a:t>(“data/heroes_information.csv”)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&gt; glimpse(</a:t>
            </a:r>
            <a:r>
              <a:rPr lang="en-CA" sz="2400" dirty="0" err="1"/>
              <a:t>superhero_data</a:t>
            </a:r>
            <a:r>
              <a:rPr lang="en-CA" sz="2400" dirty="0"/>
              <a:t>, width = 80)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Now, let’s use filter to create a subset of all the good heroes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D42748-3B5D-41D1-BE20-90457CE80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6" y="5805148"/>
            <a:ext cx="2332672" cy="81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48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Dplyr</a:t>
            </a:r>
            <a:r>
              <a:rPr lang="en-CA" sz="3600" b="1" dirty="0"/>
              <a:t> – select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The select function creates a subset of our data by extracting a set of columns we identify by 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For example:</a:t>
            </a:r>
            <a:br>
              <a:rPr lang="en-CA" sz="2400" dirty="0"/>
            </a:br>
            <a:r>
              <a:rPr lang="en-CA" sz="2400" dirty="0"/>
              <a:t>&gt; </a:t>
            </a:r>
            <a:r>
              <a:rPr lang="en-CA" sz="2400" dirty="0" err="1"/>
              <a:t>new_data</a:t>
            </a:r>
            <a:r>
              <a:rPr lang="en-CA" sz="2400" dirty="0"/>
              <a:t> &lt;- select(data, </a:t>
            </a:r>
            <a:r>
              <a:rPr lang="en-CA" sz="2400" dirty="0" err="1"/>
              <a:t>first_name</a:t>
            </a:r>
            <a:r>
              <a:rPr lang="en-CA" sz="2400" dirty="0"/>
              <a:t>, </a:t>
            </a:r>
            <a:r>
              <a:rPr lang="en-CA" sz="2400" dirty="0" err="1"/>
              <a:t>last_name_age</a:t>
            </a:r>
            <a:r>
              <a:rPr lang="en-CA" sz="2400" dirty="0"/>
              <a:t>)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This creates a new </a:t>
            </a:r>
            <a:r>
              <a:rPr lang="en-CA" sz="2400" dirty="0" err="1"/>
              <a:t>tibble</a:t>
            </a:r>
            <a:r>
              <a:rPr lang="en-CA" sz="2400" dirty="0"/>
              <a:t> which only has the columns we specify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We can also exclude specific columns by putting a hyphen in front of the name. e.g., select(data, -age)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125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Dplyr</a:t>
            </a:r>
            <a:r>
              <a:rPr lang="en-CA" sz="3600" b="1" dirty="0"/>
              <a:t> – select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Let’s use the superhero data we already imported and play around using the select function!</a:t>
            </a:r>
            <a:br>
              <a:rPr lang="en-CA" sz="2400" dirty="0"/>
            </a:b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Try removing the first column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Try using the helper functions listed on the cheat sheet to select all variables which contain the word “color”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We can also rearrange the order of columns by using select function to specify a new order followed by another function “everything”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ACF54B-D6A6-4DB4-AD4A-1AF9CDA600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6" y="5805148"/>
            <a:ext cx="2332672" cy="81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00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Dplyr</a:t>
            </a:r>
            <a:r>
              <a:rPr lang="en-CA" sz="3600" b="1" dirty="0"/>
              <a:t> – arrange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The arrange function sorts our </a:t>
            </a:r>
            <a:r>
              <a:rPr lang="en-CA" sz="2400" dirty="0" err="1"/>
              <a:t>tibble</a:t>
            </a:r>
            <a:r>
              <a:rPr lang="en-CA" sz="2400" dirty="0"/>
              <a:t> based on the values within column we specify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For example:</a:t>
            </a:r>
            <a:br>
              <a:rPr lang="en-CA" sz="2400" dirty="0"/>
            </a:br>
            <a:r>
              <a:rPr lang="en-CA" sz="2400" dirty="0"/>
              <a:t>&gt; </a:t>
            </a:r>
            <a:r>
              <a:rPr lang="en-CA" sz="2400" dirty="0" err="1"/>
              <a:t>new_data</a:t>
            </a:r>
            <a:r>
              <a:rPr lang="en-CA" sz="2400" dirty="0"/>
              <a:t> &lt;- arrange(data, grade, age)</a:t>
            </a:r>
            <a:br>
              <a:rPr lang="en-CA" sz="2400" dirty="0"/>
            </a:br>
            <a:r>
              <a:rPr lang="en-CA" sz="2400" dirty="0"/>
              <a:t>&gt; </a:t>
            </a:r>
            <a:r>
              <a:rPr lang="en-CA" sz="2400" dirty="0" err="1"/>
              <a:t>new_data</a:t>
            </a:r>
            <a:r>
              <a:rPr lang="en-CA" sz="2400" dirty="0"/>
              <a:t> &lt;- arrange(data, desc(grade), age)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15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Dplyr</a:t>
            </a:r>
            <a:r>
              <a:rPr lang="en-CA" sz="3600" b="1" dirty="0"/>
              <a:t> – mutate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The mutate function creates new variables using pre-existing variables and adds them to the end of our </a:t>
            </a:r>
            <a:r>
              <a:rPr lang="en-CA" sz="2400" dirty="0" err="1"/>
              <a:t>tibble</a:t>
            </a: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For example:</a:t>
            </a:r>
            <a:br>
              <a:rPr lang="en-CA" sz="2400" dirty="0"/>
            </a:br>
            <a:r>
              <a:rPr lang="en-CA" sz="2400" dirty="0"/>
              <a:t>&gt; </a:t>
            </a:r>
            <a:r>
              <a:rPr lang="en-CA" sz="2400" dirty="0" err="1"/>
              <a:t>new_data</a:t>
            </a:r>
            <a:r>
              <a:rPr lang="en-CA" sz="2400" dirty="0"/>
              <a:t> &lt;- mutate(data, </a:t>
            </a:r>
            <a:r>
              <a:rPr lang="en-CA" sz="2400" dirty="0" err="1"/>
              <a:t>pass_fail</a:t>
            </a:r>
            <a:r>
              <a:rPr lang="en-CA" sz="2400" dirty="0"/>
              <a:t> = grade &gt; 50)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We can also create many new columns within one mutate function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Each new column is just another argument separated by a comma!</a:t>
            </a:r>
            <a:br>
              <a:rPr lang="en-CA" sz="2400" dirty="0"/>
            </a:br>
            <a:endParaRPr lang="en-CA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79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Dplyr</a:t>
            </a:r>
            <a:r>
              <a:rPr lang="en-CA" sz="3600" b="1" dirty="0"/>
              <a:t> – mutate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Let’s try this out with our superhero data!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Try adding a new column using the mutate function that calculates each hero’s BMI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Convert weight from lbs to kgs (weight times .45)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Convert height centimeters to meters (height / 100)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BMI = Weight / Height</a:t>
            </a:r>
            <a:r>
              <a:rPr lang="en-CA" sz="2400" baseline="30000" dirty="0"/>
              <a:t>2</a:t>
            </a:r>
            <a:br>
              <a:rPr lang="en-CA" sz="2400" dirty="0"/>
            </a:b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You can do this in steps or all at once. Whichever makes your code easier to understand and spot errors!</a:t>
            </a:r>
            <a:br>
              <a:rPr lang="en-CA" sz="2400" dirty="0"/>
            </a:br>
            <a:endParaRPr lang="en-CA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E7FA39-7334-432E-9C60-0EC908471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6" y="5805148"/>
            <a:ext cx="2332672" cy="81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282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Dplyr</a:t>
            </a:r>
            <a:r>
              <a:rPr lang="en-CA" sz="3600" b="1" dirty="0"/>
              <a:t> -  </a:t>
            </a:r>
            <a:r>
              <a:rPr lang="en-CA" sz="3600" b="1" dirty="0" err="1"/>
              <a:t>group_by</a:t>
            </a:r>
            <a:endParaRPr lang="en-CA" sz="36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The “</a:t>
            </a:r>
            <a:r>
              <a:rPr lang="en-CA" sz="2400" dirty="0" err="1"/>
              <a:t>group_by</a:t>
            </a:r>
            <a:r>
              <a:rPr lang="en-CA" sz="2400" dirty="0"/>
              <a:t>“ function adds grouping meta-data to our </a:t>
            </a:r>
            <a:r>
              <a:rPr lang="en-CA" sz="2400" dirty="0" err="1"/>
              <a:t>tibbles</a:t>
            </a:r>
            <a:r>
              <a:rPr lang="en-CA" sz="2400" dirty="0"/>
              <a:t>/</a:t>
            </a:r>
            <a:r>
              <a:rPr lang="en-CA" sz="2400" dirty="0" err="1"/>
              <a:t>data.frames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Once our data is grouped, it becomes much easier to perform summary operations across all levels of our group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This meta-data is hidden behind the scenes, and it can be removed by using the function “ungroup”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Before we try this out, we will learn about the summarise function which creates a powerful combination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384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Dplyr</a:t>
            </a:r>
            <a:r>
              <a:rPr lang="en-CA" sz="3600" b="1" dirty="0"/>
              <a:t> -  summarise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Summarise is a slightly different type of function than we have seen thus far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The summarise function applies summary functions to columns in our data and returns a </a:t>
            </a:r>
            <a:r>
              <a:rPr lang="en-CA" sz="2400" dirty="0" err="1"/>
              <a:t>tibble</a:t>
            </a:r>
            <a:r>
              <a:rPr lang="en-CA" sz="2400" dirty="0"/>
              <a:t> of the results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When used in conjunction with the “</a:t>
            </a:r>
            <a:r>
              <a:rPr lang="en-CA" sz="2400" dirty="0" err="1"/>
              <a:t>group_by</a:t>
            </a:r>
            <a:r>
              <a:rPr lang="en-CA" sz="2400" dirty="0"/>
              <a:t>”, a single value is return for each group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7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Tidy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Our ultimate goal is to have “tidy” data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Tidy data is defined as data having the following properties: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sz="2400" dirty="0"/>
              <a:t>Each variable is a column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sz="2400" dirty="0"/>
              <a:t>Each observation is a row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sz="2400" dirty="0"/>
              <a:t>Each type of observational unit is a table</a:t>
            </a:r>
          </a:p>
          <a:p>
            <a:pPr marL="914400" lvl="1" indent="-457200">
              <a:buFont typeface="+mj-lt"/>
              <a:buAutoNum type="arabicPeriod"/>
            </a:pPr>
            <a:endParaRPr lang="en-CA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 dirty="0"/>
              <a:t>Once data is in this format, every step of our workflow becomes easier, from modelling to visualizing our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7F8BE1-A0CC-432B-AB71-295EE1A5F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26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Dplyr</a:t>
            </a:r>
            <a:r>
              <a:rPr lang="en-CA" sz="3600" b="1" dirty="0"/>
              <a:t> -  summarise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Let’s say that we wanted to find the average height for all heroes. Using base R, our code could look something like this:</a:t>
            </a:r>
            <a:br>
              <a:rPr lang="en-CA" sz="2400" dirty="0"/>
            </a:br>
            <a:r>
              <a:rPr lang="en-CA" sz="2400" dirty="0"/>
              <a:t>&gt; mean(</a:t>
            </a:r>
            <a:r>
              <a:rPr lang="en-CA" sz="2400" dirty="0" err="1"/>
              <a:t>superhero_dat$height</a:t>
            </a:r>
            <a:r>
              <a:rPr lang="en-CA" sz="2400" dirty="0"/>
              <a:t>)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In the </a:t>
            </a:r>
            <a:r>
              <a:rPr lang="en-CA" sz="2400" dirty="0" err="1"/>
              <a:t>tidyverse</a:t>
            </a:r>
            <a:r>
              <a:rPr lang="en-CA" sz="2400" dirty="0"/>
              <a:t> it would a bit more complicated:</a:t>
            </a:r>
            <a:br>
              <a:rPr lang="en-CA" sz="2400" dirty="0"/>
            </a:br>
            <a:r>
              <a:rPr lang="en-CA" sz="2400" dirty="0"/>
              <a:t>&gt; summarise(</a:t>
            </a:r>
            <a:r>
              <a:rPr lang="en-CA" sz="2400" dirty="0" err="1"/>
              <a:t>superhero_dat</a:t>
            </a:r>
            <a:r>
              <a:rPr lang="en-CA" sz="2400" dirty="0"/>
              <a:t>, </a:t>
            </a:r>
            <a:r>
              <a:rPr lang="en-CA" sz="2400" dirty="0" err="1"/>
              <a:t>avg_height</a:t>
            </a:r>
            <a:r>
              <a:rPr lang="en-CA" sz="2400" dirty="0"/>
              <a:t> = mean(height))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Using the </a:t>
            </a:r>
            <a:r>
              <a:rPr lang="en-CA" sz="2400" dirty="0" err="1"/>
              <a:t>tidyverse</a:t>
            </a:r>
            <a:r>
              <a:rPr lang="en-CA" sz="2400" dirty="0"/>
              <a:t> we can compute multiple summary statistics at once, all of which are returned within a single data-structure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56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Dplyr</a:t>
            </a:r>
            <a:r>
              <a:rPr lang="en-CA" sz="3600" b="1" dirty="0"/>
              <a:t> -  summarise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The summarise function really shines when there are many summary functions we want to apply at once</a:t>
            </a:r>
            <a:br>
              <a:rPr lang="en-CA" sz="2400" dirty="0"/>
            </a:br>
            <a:r>
              <a:rPr lang="en-CA" sz="2400" dirty="0"/>
              <a:t>&gt; summarise(</a:t>
            </a:r>
            <a:r>
              <a:rPr lang="en-CA" sz="2400" dirty="0" err="1"/>
              <a:t>superhero_dat</a:t>
            </a:r>
            <a:r>
              <a:rPr lang="en-CA" sz="2400" dirty="0"/>
              <a:t>,</a:t>
            </a:r>
            <a:br>
              <a:rPr lang="en-CA" sz="2400" dirty="0"/>
            </a:br>
            <a:r>
              <a:rPr lang="en-CA" sz="2400" dirty="0"/>
              <a:t>		</a:t>
            </a:r>
            <a:r>
              <a:rPr lang="en-CA" sz="2400" dirty="0" err="1"/>
              <a:t>avg_height</a:t>
            </a:r>
            <a:r>
              <a:rPr lang="en-CA" sz="2400" dirty="0"/>
              <a:t> = mean(height),</a:t>
            </a:r>
            <a:br>
              <a:rPr lang="en-CA" sz="2400" dirty="0"/>
            </a:br>
            <a:r>
              <a:rPr lang="en-CA" sz="2400" dirty="0"/>
              <a:t>		</a:t>
            </a:r>
            <a:r>
              <a:rPr lang="en-CA" sz="2400" dirty="0" err="1"/>
              <a:t>avg_weight</a:t>
            </a:r>
            <a:r>
              <a:rPr lang="en-CA" sz="2400" dirty="0"/>
              <a:t> = mean(weight),</a:t>
            </a:r>
            <a:br>
              <a:rPr lang="en-CA" sz="2400" dirty="0"/>
            </a:br>
            <a:r>
              <a:rPr lang="en-CA" sz="2400" dirty="0"/>
              <a:t>		</a:t>
            </a:r>
            <a:r>
              <a:rPr lang="en-CA" sz="2400" dirty="0" err="1"/>
              <a:t>group_size</a:t>
            </a:r>
            <a:r>
              <a:rPr lang="en-CA" sz="2400" dirty="0"/>
              <a:t> = n())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25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Dplyr</a:t>
            </a:r>
            <a:r>
              <a:rPr lang="en-CA" sz="3600" b="1" dirty="0"/>
              <a:t> -  </a:t>
            </a:r>
            <a:r>
              <a:rPr lang="en-CA" sz="3600" b="1" dirty="0" err="1"/>
              <a:t>group_by</a:t>
            </a:r>
            <a:r>
              <a:rPr lang="en-CA" sz="3600" b="1" dirty="0"/>
              <a:t> &amp; summarise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Let’s put these two functions together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Group our superhero data by Gender (save it as a new object), then find the average height for each group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6AC372-4EEB-454D-9B6C-22EE3F968D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6" y="5805148"/>
            <a:ext cx="2332672" cy="81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95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magrittr</a:t>
            </a:r>
            <a:r>
              <a:rPr lang="en-CA" sz="3600" b="1" dirty="0"/>
              <a:t> -  the data pipeline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The process of cleaning our data often takes a lot of steps, and we can think of it as a pipeline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We put our raw data into one end, and once it emerges from the other it should in a format ready for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The more steps we need to take to clean our data, the longer our “pipe” will become, and if we are not careful our code can be hard to debug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0" cy="185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31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magrittr</a:t>
            </a:r>
            <a:r>
              <a:rPr lang="en-CA" sz="3600" b="1" dirty="0"/>
              <a:t> -  the data pipeline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There are a couple of approaches: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Intermediate objects: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2400" dirty="0"/>
              <a:t>They can clutter our workspace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2400" dirty="0"/>
              <a:t>It can be tedious to invent new descriptive names for our intermediate objects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2400" dirty="0"/>
              <a:t>It is VERY easy to use the wrong intermediate object at a later point in our pipeline</a:t>
            </a:r>
          </a:p>
          <a:p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Another “solution” is to nest our functions, but it quickly becomes hard to read our code and even harder to spot/fix errors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0" cy="18555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B5E5F3-444D-4190-9DE8-7D5158DDF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6" y="5805148"/>
            <a:ext cx="2332672" cy="81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835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magrittr</a:t>
            </a:r>
            <a:r>
              <a:rPr lang="en-CA" sz="3600" b="1" dirty="0"/>
              <a:t> -  the data pipeline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Another approach that solves the problem with our last two approaches is to use the pipe operator from the </a:t>
            </a:r>
            <a:r>
              <a:rPr lang="en-CA" sz="2400" dirty="0" err="1"/>
              <a:t>magrittr</a:t>
            </a:r>
            <a:r>
              <a:rPr lang="en-CA" sz="2400" dirty="0"/>
              <a:t> package, %&gt;%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This operator takes the object from the left side of the operator and “pipes” it into the function on the right side of the operator as the first argument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Remember, </a:t>
            </a:r>
            <a:r>
              <a:rPr lang="en-CA" sz="2400" dirty="0" err="1"/>
              <a:t>tidyr</a:t>
            </a:r>
            <a:r>
              <a:rPr lang="en-CA" sz="2400" dirty="0"/>
              <a:t> and </a:t>
            </a:r>
            <a:r>
              <a:rPr lang="en-CA" sz="2400" dirty="0" err="1"/>
              <a:t>dplyr</a:t>
            </a:r>
            <a:r>
              <a:rPr lang="en-CA" sz="2400" dirty="0"/>
              <a:t> functions expect a </a:t>
            </a:r>
            <a:r>
              <a:rPr lang="en-CA" sz="2400" dirty="0" err="1"/>
              <a:t>data.frame</a:t>
            </a:r>
            <a:r>
              <a:rPr lang="en-CA" sz="2400" dirty="0"/>
              <a:t> or a </a:t>
            </a:r>
            <a:r>
              <a:rPr lang="en-CA" sz="2400" dirty="0" err="1"/>
              <a:t>tibble</a:t>
            </a:r>
            <a:r>
              <a:rPr lang="en-CA" sz="2400" dirty="0"/>
              <a:t> as their first argument, and they also return results as </a:t>
            </a:r>
            <a:r>
              <a:rPr lang="en-CA" sz="2400" dirty="0" err="1"/>
              <a:t>tibbles</a:t>
            </a:r>
            <a:endParaRPr lang="en-CA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0" cy="185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27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magrittr</a:t>
            </a:r>
            <a:r>
              <a:rPr lang="en-CA" sz="3600" b="1" dirty="0"/>
              <a:t> -  the data pipeline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The piping operator lets us chain together many functions in a much more human-readable way.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The pipe operator can be read as the word “then”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0" cy="18555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525530-5ED9-4673-841A-08410C3F2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6" y="5805148"/>
            <a:ext cx="2332672" cy="81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42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Wide vs. long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endParaRPr lang="en-CA" sz="1600" dirty="0"/>
          </a:p>
          <a:p>
            <a:endParaRPr lang="en-CA" sz="1600" dirty="0"/>
          </a:p>
          <a:p>
            <a:endParaRPr lang="en-CA" sz="1600" dirty="0"/>
          </a:p>
          <a:p>
            <a:endParaRPr lang="en-CA" sz="1600" dirty="0"/>
          </a:p>
          <a:p>
            <a:endParaRPr lang="en-CA" sz="1600" dirty="0"/>
          </a:p>
          <a:p>
            <a:endParaRPr lang="en-CA" sz="1600" dirty="0"/>
          </a:p>
          <a:p>
            <a:endParaRPr lang="en-CA" sz="1600" dirty="0"/>
          </a:p>
          <a:p>
            <a:endParaRPr lang="en-CA" sz="1600" dirty="0"/>
          </a:p>
          <a:p>
            <a:endParaRPr lang="en-CA" sz="1600" dirty="0"/>
          </a:p>
          <a:p>
            <a:endParaRPr lang="en-CA" sz="1600" dirty="0"/>
          </a:p>
          <a:p>
            <a:endParaRPr lang="en-CA" sz="1600" dirty="0"/>
          </a:p>
          <a:p>
            <a:endParaRPr lang="en-CA" sz="1600" dirty="0"/>
          </a:p>
          <a:p>
            <a:endParaRPr lang="en-CA" sz="1600" dirty="0"/>
          </a:p>
          <a:p>
            <a:endParaRPr lang="en-CA" sz="1600" dirty="0"/>
          </a:p>
          <a:p>
            <a:endParaRPr lang="en-CA" sz="1600" dirty="0"/>
          </a:p>
          <a:p>
            <a:r>
              <a:rPr lang="en-CA" sz="1600" dirty="0"/>
              <a:t>https://raw.githubusercontent.com/gadenbuie/tidy-animated-verbs/master/images/tidyr-spread-gather.gif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A80FEF-AF9A-4707-AB3C-B0DAE54436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073" y="1954090"/>
            <a:ext cx="3616717" cy="356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472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Gather &amp; spread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The two most frequently used functions in the </a:t>
            </a:r>
            <a:r>
              <a:rPr lang="en-CA" sz="2400" dirty="0" err="1"/>
              <a:t>tidyr</a:t>
            </a:r>
            <a:r>
              <a:rPr lang="en-CA" sz="2400" dirty="0"/>
              <a:t> package are “gather” and “spread”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Often when analyzing data, there can be columns which are not variables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For example: anxiety scores across time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60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83D33CE-9B01-4C9B-94E2-D2AF86EC6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205944"/>
              </p:ext>
            </p:extLst>
          </p:nvPr>
        </p:nvGraphicFramePr>
        <p:xfrm>
          <a:off x="4431432" y="4532011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57549084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854371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605198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Subject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Time 1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Time 2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104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12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13</a:t>
                      </a: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628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8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7</a:t>
                      </a: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377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12</a:t>
                      </a: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891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9916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Gather &amp; spread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&gt; gather(data, key = “Time”, value = “Anxiety”, </a:t>
            </a:r>
            <a:r>
              <a:rPr lang="en-CA" sz="2400"/>
              <a:t>- Subject</a:t>
            </a:r>
            <a:r>
              <a:rPr lang="en-CA" sz="2400" dirty="0"/>
              <a:t>)</a:t>
            </a:r>
            <a:br>
              <a:rPr lang="en-CA" sz="2400" dirty="0"/>
            </a:br>
            <a:br>
              <a:rPr lang="en-CA" sz="2400" dirty="0"/>
            </a:br>
            <a:br>
              <a:rPr lang="en-CA" sz="2400" dirty="0"/>
            </a:br>
            <a:br>
              <a:rPr lang="en-CA" sz="2400" dirty="0"/>
            </a:br>
            <a:br>
              <a:rPr lang="en-CA" sz="2400" dirty="0"/>
            </a:br>
            <a:br>
              <a:rPr lang="en-CA" sz="2400" dirty="0"/>
            </a:br>
            <a:br>
              <a:rPr lang="en-CA" sz="2400" dirty="0"/>
            </a:b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Now, our variables each have their own column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60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83D33CE-9B01-4C9B-94E2-D2AF86EC6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168179"/>
              </p:ext>
            </p:extLst>
          </p:nvPr>
        </p:nvGraphicFramePr>
        <p:xfrm>
          <a:off x="4191076" y="2433321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57549084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854371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605198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Subject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Time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Anxiety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104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Time 1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12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628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Time 2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13</a:t>
                      </a: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396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Time 1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8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4178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Time 2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7</a:t>
                      </a: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785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Time 1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108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Time 2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12</a:t>
                      </a: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2692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3696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Gather &amp; spread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The “spread” function goes the other way. Each value in the key column becomes a new column which is filled by its match in the value column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&gt; spread(data, key = Time, value = Anxiety)</a:t>
            </a:r>
            <a:br>
              <a:rPr lang="en-CA" sz="2400" dirty="0"/>
            </a:br>
            <a:endParaRPr lang="en-CA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325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Gather &amp; spread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Let’s practice by going into </a:t>
            </a:r>
            <a:r>
              <a:rPr lang="en-CA" sz="2400" dirty="0" err="1"/>
              <a:t>Rstudio</a:t>
            </a:r>
            <a:r>
              <a:rPr lang="en-CA" sz="2400" dirty="0"/>
              <a:t> now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Start by importing the file “wide_data.csv”, and take a peak at the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091611-CA5E-42C2-B28D-72F8514DB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6" y="5805148"/>
            <a:ext cx="2332672" cy="81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315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Tidyr</a:t>
            </a:r>
            <a:r>
              <a:rPr lang="en-CA" sz="3600" b="1" dirty="0"/>
              <a:t> version 1.0.0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Since I taught this class last fall, the </a:t>
            </a:r>
            <a:r>
              <a:rPr lang="en-CA" sz="2400" dirty="0" err="1"/>
              <a:t>tidyr</a:t>
            </a:r>
            <a:r>
              <a:rPr lang="en-CA" sz="2400" dirty="0"/>
              <a:t> package has been updated and there are new/better functions.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Gather() and spread() will still be around for a while, but these new function are worth checking out.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We will focus on the new alternative for gather.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36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Pivot_longer</a:t>
            </a:r>
            <a:r>
              <a:rPr lang="en-CA" sz="3600" b="1" dirty="0"/>
              <a:t>()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Let’s try a more complicated (aka more realistic) example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Start by importing the file “</a:t>
            </a:r>
            <a:r>
              <a:rPr lang="en-US" sz="2400" dirty="0"/>
              <a:t>data_wide_repeated_measures.csv</a:t>
            </a:r>
            <a:r>
              <a:rPr lang="en-CA" sz="2400" dirty="0"/>
              <a:t>”, and take a peak at the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091611-CA5E-42C2-B28D-72F8514DB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6" y="5805148"/>
            <a:ext cx="2332672" cy="81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751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2865</TotalTime>
  <Words>838</Words>
  <Application>Microsoft Office PowerPoint</Application>
  <PresentationFormat>Widescreen</PresentationFormat>
  <Paragraphs>180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Century Gothic</vt:lpstr>
      <vt:lpstr>Mesh</vt:lpstr>
      <vt:lpstr>Welcome, to The</vt:lpstr>
      <vt:lpstr>Tidy data</vt:lpstr>
      <vt:lpstr>Wide vs. long</vt:lpstr>
      <vt:lpstr>Gather &amp; spread</vt:lpstr>
      <vt:lpstr>Gather &amp; spread</vt:lpstr>
      <vt:lpstr>Gather &amp; spread</vt:lpstr>
      <vt:lpstr>Gather &amp; spread</vt:lpstr>
      <vt:lpstr>Tidyr version 1.0.0</vt:lpstr>
      <vt:lpstr>Pivot_longer()</vt:lpstr>
      <vt:lpstr>Dplyr – the workhorse</vt:lpstr>
      <vt:lpstr>Dplyr – filter</vt:lpstr>
      <vt:lpstr>Dplyr – filter</vt:lpstr>
      <vt:lpstr>Dplyr – select</vt:lpstr>
      <vt:lpstr>Dplyr – select</vt:lpstr>
      <vt:lpstr>Dplyr – arrange</vt:lpstr>
      <vt:lpstr>Dplyr – mutate</vt:lpstr>
      <vt:lpstr>Dplyr – mutate</vt:lpstr>
      <vt:lpstr>Dplyr -  group_by</vt:lpstr>
      <vt:lpstr>Dplyr -  summarise</vt:lpstr>
      <vt:lpstr>Dplyr -  summarise</vt:lpstr>
      <vt:lpstr>Dplyr -  summarise</vt:lpstr>
      <vt:lpstr>Dplyr -  group_by &amp; summarise</vt:lpstr>
      <vt:lpstr>magrittr -  the data pipeline</vt:lpstr>
      <vt:lpstr>magrittr -  the data pipeline</vt:lpstr>
      <vt:lpstr>magrittr -  the data pipeline</vt:lpstr>
      <vt:lpstr>magrittr -  the data pipeline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Tidyverse!</dc:title>
  <dc:creator>Mark Adkins</dc:creator>
  <cp:lastModifiedBy>Mark Adkins</cp:lastModifiedBy>
  <cp:revision>108</cp:revision>
  <dcterms:created xsi:type="dcterms:W3CDTF">2018-08-16T01:36:29Z</dcterms:created>
  <dcterms:modified xsi:type="dcterms:W3CDTF">2020-01-22T02:50:05Z</dcterms:modified>
</cp:coreProperties>
</file>